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80" r:id="rId6"/>
    <p:sldId id="291" r:id="rId7"/>
    <p:sldId id="285" r:id="rId8"/>
    <p:sldId id="286" r:id="rId9"/>
    <p:sldId id="287" r:id="rId10"/>
    <p:sldId id="271" r:id="rId11"/>
    <p:sldId id="260" r:id="rId12"/>
    <p:sldId id="292" r:id="rId13"/>
    <p:sldId id="261" r:id="rId14"/>
    <p:sldId id="262" r:id="rId15"/>
    <p:sldId id="289" r:id="rId16"/>
    <p:sldId id="264" r:id="rId17"/>
    <p:sldId id="293" r:id="rId18"/>
    <p:sldId id="265" r:id="rId19"/>
    <p:sldId id="294" r:id="rId20"/>
    <p:sldId id="295" r:id="rId21"/>
    <p:sldId id="273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39"/>
    <p:restoredTop sz="94753"/>
  </p:normalViewPr>
  <p:slideViewPr>
    <p:cSldViewPr snapToGrid="0" snapToObjects="1">
      <p:cViewPr varScale="1">
        <p:scale>
          <a:sx n="93" d="100"/>
          <a:sy n="93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75F15-DC8D-DB40-9BBD-426912A34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89504A-0784-8441-99FD-82E8AAA6B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BBDCE-A549-8342-8E27-518B0C05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17596-D71E-F343-AEE6-E763E016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C5FDF-5C94-6545-A767-4CFAFA13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85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68BF4-411E-594D-9990-BD609574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5FE242-C828-914F-B9D3-21465051F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20AFED-5957-F946-AAA4-B5B2B0E5B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EAD91-AB78-9B40-921E-0102BCED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5F57D-CF5C-3E40-A2AB-4EF70381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4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ADF5C3-1EA5-0942-85FD-970787ED1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D5E2BE-3CB1-3B48-87CE-2D2566CE9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FF13E-658C-1C41-B646-687CB895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EA426-22B3-584F-AF8E-1568043E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38E48-04B3-D34B-86A8-E52FEA54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424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7FF74-B7FD-7648-A2DC-C153A9B2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8F20A-8678-3744-8A8A-0F446C416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69383-7951-734C-8ED3-FD165A10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DC032-345C-5C48-A859-8578E41A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47721-579F-5A41-A547-22C4FB3D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191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6EAFD-4193-5540-B5DB-24EA41CF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EE2D6-6D6C-1641-9C43-F61685694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831FF-6052-6C4C-A8D1-37B7B71B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C8C4F-086A-7544-9EC0-AD79B0BD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361E2-78B5-B942-9292-F8402287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06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2E84B-DDB3-C548-AB15-5CB64007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F4ACD-A1B4-9C4A-ABA8-CF80C6DCD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6BED11-D774-ED44-BA5D-4CD32C410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7647D-48E6-7B4A-A59A-3D419AB1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5EAC9-4BD4-9D4E-900F-1589C7ED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83867-3A81-764F-B92D-9212798C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27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A4F51-351D-4545-9FB0-BDDBEA53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7591B-9163-3F46-BE36-94E18F54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C22CBC-474E-F242-8AF8-D346A5738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508AC3-4D3D-2744-8DF3-C5B682ABE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9CF355-7DEC-3D46-BEF6-3D321C9B6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A44D4B-83BA-1942-9D08-3645DC1E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5C5776-7E40-AA42-98F9-A166180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6EF1D0-1423-0249-B4E4-E60A2E4A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16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F029A-40DE-3442-A949-D5E60D98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E5A338-95C9-974D-B847-E0F5BCB5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8C77C0-3CC6-4B47-A580-2BD435C2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0B201-6AC7-B94B-BDC7-4C1AAB9C9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28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DC5E5C-66DC-9447-A313-FFC56968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70711A-B490-1747-80FB-035A12EC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FBBB8-42F1-934F-BF0E-C69D670A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67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223C3-0ECD-AD44-AF38-046A613C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D7709-6F63-B14C-AFB2-D425AB4E8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6B5C78-3D5B-BB4F-A675-1C33868F1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FD9C21-4F38-5E46-9602-CFE232F4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A9929-28BA-2C4B-937B-85B99176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2956E-B04B-954E-A850-D3AFF5B1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59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4EE3-C7F6-E747-A299-A14D6000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E928AA-13EB-9946-B515-286A9F8F3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D8D45-A1E0-C440-B0C6-423662532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3F295-8F5F-124C-9724-E9CF648C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766BB2-E683-8049-964D-0B177A7A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F2873-6EC1-744A-A3F7-822E54E0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575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06E6F7-9A13-A34B-810F-BA3AADBA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D1B26-9050-F947-B449-E8573669F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60969-2E15-FB44-8307-939C3AE71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4F0E-7ABE-0048-9053-77D649057D1C}" type="datetimeFigureOut">
              <a:rPr kumimoji="1" lang="ko-KR" altLang="en-US" smtClean="0"/>
              <a:t>2024. 8. 18.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89A9B-EF71-C24E-9639-B9C3097E8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EBBB3-F414-2349-9529-648DC6870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CEFA-ABB2-A84E-9386-801B07B360E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011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A8E59E-5CCB-F34C-8143-4FFAB8770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kumimoji="1" lang="ko-KR" altLang="en-US" sz="5400">
                <a:solidFill>
                  <a:schemeClr val="bg1"/>
                </a:solidFill>
              </a:rPr>
              <a:t>항성의 물리량을 이용한 항성진화단계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7C3A80-DFF3-ED40-B287-3FC292926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777B9-EAC9-AF42-874E-688FF176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062397"/>
            <a:ext cx="3822192" cy="3773010"/>
          </a:xfrm>
        </p:spPr>
        <p:txBody>
          <a:bodyPr>
            <a:norm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Train and test data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validation </a:t>
            </a:r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dataframe</a:t>
            </a:r>
            <a:r>
              <a:rPr kumimoji="1" lang="ko-KR" altLang="en-US" sz="2000" dirty="0">
                <a:solidFill>
                  <a:schemeClr val="bg1"/>
                </a:solidFill>
              </a:rPr>
              <a:t>을 분할했다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A7E2039-73F9-CD46-AD03-72E81FCD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998961"/>
            <a:ext cx="6596652" cy="27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4"/>
    </mc:Choice>
    <mc:Fallback xmlns="">
      <p:transition spd="slow" advTm="1204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E3BCFF-B21F-D240-A5C9-0B8CA318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solidFill>
                  <a:schemeClr val="bg1"/>
                </a:solidFill>
              </a:rPr>
              <a:t>모델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ED6D0-F7BD-084B-84E0-C1221D84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kumimoji="1" lang="en-US" altLang="ko-KR" sz="2000">
                <a:solidFill>
                  <a:schemeClr val="bg1"/>
                </a:solidFill>
              </a:rPr>
              <a:t>Decisiontree</a:t>
            </a:r>
          </a:p>
          <a:p>
            <a:r>
              <a:rPr kumimoji="1" lang="en-US" altLang="ko-KR" sz="2000">
                <a:solidFill>
                  <a:schemeClr val="bg1"/>
                </a:solidFill>
              </a:rPr>
              <a:t>KNN</a:t>
            </a:r>
          </a:p>
          <a:p>
            <a:r>
              <a:rPr kumimoji="1" lang="en-US" altLang="ko-KR" sz="2000">
                <a:solidFill>
                  <a:schemeClr val="bg1"/>
                </a:solidFill>
              </a:rPr>
              <a:t>LogisticRegression</a:t>
            </a:r>
          </a:p>
          <a:p>
            <a:r>
              <a:rPr kumimoji="1" lang="en-US" altLang="ko-KR" sz="2000">
                <a:solidFill>
                  <a:schemeClr val="bg1"/>
                </a:solidFill>
              </a:rPr>
              <a:t>SVM</a:t>
            </a:r>
          </a:p>
          <a:p>
            <a:endParaRPr kumimoji="1" lang="ko-KR" altLang="en-US" sz="200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1AF51C-3E8E-A947-A857-FFD16145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39" y="877215"/>
            <a:ext cx="5883090" cy="47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9"/>
    </mc:Choice>
    <mc:Fallback xmlns="">
      <p:transition spd="slow" advTm="200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34AE774-7140-49BE-8B41-57CD71D9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E7C88-25E5-BC4C-8CB6-A4EC8E09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31" y="2374575"/>
            <a:ext cx="6164078" cy="111437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sz="4800" dirty="0"/>
              <a:t>모델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7740AE0-F075-F849-9140-8623CDA51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8" r="1" b="10130"/>
          <a:stretch/>
        </p:blipFill>
        <p:spPr>
          <a:xfrm>
            <a:off x="3520844" y="329447"/>
            <a:ext cx="8375825" cy="342440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BE8C8F8-9A58-DD4F-9D51-4EFAF291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44" y="4338427"/>
            <a:ext cx="8423776" cy="24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1"/>
    </mc:Choice>
    <mc:Fallback xmlns="">
      <p:transition spd="slow" advTm="1828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FF30CA-6E2C-0A40-ACF7-0EA31FC2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>
                <a:solidFill>
                  <a:srgbClr val="FFFFFF"/>
                </a:solidFill>
              </a:rPr>
              <a:t>Decision tree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A8A5F8-3031-FE4A-8DC8-2044A30B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" y="3254526"/>
            <a:ext cx="5862489" cy="208118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D3EFE3E-9765-4B41-8C64-0BA626E8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9" y="3742949"/>
            <a:ext cx="5560070" cy="83401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9A27A00-B17B-2D4C-B54F-11822BC41807}"/>
              </a:ext>
            </a:extLst>
          </p:cNvPr>
          <p:cNvSpPr txBox="1">
            <a:spLocks/>
          </p:cNvSpPr>
          <p:nvPr/>
        </p:nvSpPr>
        <p:spPr>
          <a:xfrm>
            <a:off x="838200" y="1666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1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4"/>
    </mc:Choice>
    <mc:Fallback xmlns="">
      <p:transition spd="slow" advTm="134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952BA7-0886-0542-AEE1-16C0CC30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                        </a:t>
            </a:r>
            <a:r>
              <a:rPr kumimoji="1" lang="en-US" altLang="ko-KR" dirty="0">
                <a:solidFill>
                  <a:schemeClr val="bg1"/>
                </a:solidFill>
              </a:rPr>
              <a:t>KNN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63FB4B5-52C5-E644-AA76-98552E7D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5" r="25662" b="1"/>
          <a:stretch/>
        </p:blipFill>
        <p:spPr>
          <a:xfrm>
            <a:off x="2284736" y="2266494"/>
            <a:ext cx="7622527" cy="4473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BF1778-BDD5-4F86-A32F-6E93B7FB6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736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9"/>
    </mc:Choice>
    <mc:Fallback xmlns="">
      <p:transition spd="slow" advTm="49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805A66-84A3-C044-B138-FB81A6E6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               </a:t>
            </a:r>
            <a:r>
              <a:rPr kumimoji="1" lang="en-US" altLang="ko-KR" dirty="0" err="1">
                <a:solidFill>
                  <a:schemeClr val="bg1"/>
                </a:solidFill>
              </a:rPr>
              <a:t>LogisticRegression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BA367BD-09B7-1A48-9FCA-9A27D1B16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4" r="30010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9DC879-E367-43C4-8254-BC1EB39E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4914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"/>
    </mc:Choice>
    <mc:Fallback xmlns="">
      <p:transition spd="slow" advTm="46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914C38-93D2-BE4A-84E3-3386344F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                        </a:t>
            </a:r>
            <a:r>
              <a:rPr kumimoji="1" lang="en-US" altLang="ko-KR" dirty="0">
                <a:solidFill>
                  <a:schemeClr val="bg1"/>
                </a:solidFill>
              </a:rPr>
              <a:t>SVM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D7D31E1-9107-1249-9388-E12546E0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8" b="-3"/>
          <a:stretch/>
        </p:blipFill>
        <p:spPr>
          <a:xfrm>
            <a:off x="2012126" y="2272296"/>
            <a:ext cx="7221083" cy="42382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A69BB3-910F-48CF-89CA-A8CC709B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92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4"/>
    </mc:Choice>
    <mc:Fallback xmlns="">
      <p:transition spd="slow" advTm="447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B29947-78B2-CB41-A001-ADAE877D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accuracy </a:t>
            </a:r>
            <a:r>
              <a:rPr kumimoji="1" lang="ko-KR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외의 값 확인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9A3A23-AAF4-B744-92C2-8128CC4FAD9D}"/>
              </a:ext>
            </a:extLst>
          </p:cNvPr>
          <p:cNvSpPr txBox="1">
            <a:spLocks/>
          </p:cNvSpPr>
          <p:nvPr/>
        </p:nvSpPr>
        <p:spPr>
          <a:xfrm>
            <a:off x="838200" y="1666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4"/>
    </mc:Choice>
    <mc:Fallback xmlns="">
      <p:transition spd="slow" advTm="1784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04A2E56F-D201-2946-B7C9-F49CB3CE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95" y="775788"/>
            <a:ext cx="7121525" cy="2597150"/>
          </a:xfrm>
          <a:prstGeom prst="rect">
            <a:avLst/>
          </a:prstGeom>
        </p:spPr>
      </p:pic>
      <p:pic>
        <p:nvPicPr>
          <p:cNvPr id="13" name="내용 개체 틀 12" descr="텍스트이(가) 표시된 사진&#10;&#10;자동 생성된 설명">
            <a:extLst>
              <a:ext uri="{FF2B5EF4-FFF2-40B4-BE49-F238E27FC236}">
                <a16:creationId xmlns:a16="http://schemas.microsoft.com/office/drawing/2014/main" id="{3AC41070-B003-BE49-9B82-7F91757BC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2514" y="3844528"/>
            <a:ext cx="7121525" cy="1044575"/>
          </a:xfr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82CA5D7-5D3A-2F4A-82BF-62D9EF8C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06" y="5176043"/>
            <a:ext cx="6120276" cy="10041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B601E3-529F-CB42-AB28-14727F12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Lazypredict</a:t>
            </a:r>
          </a:p>
        </p:txBody>
      </p:sp>
    </p:spTree>
    <p:extLst>
      <p:ext uri="{BB962C8B-B14F-4D97-AF65-F5344CB8AC3E}">
        <p14:creationId xmlns:p14="http://schemas.microsoft.com/office/powerpoint/2010/main" val="3450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7"/>
    </mc:Choice>
    <mc:Fallback xmlns="">
      <p:transition spd="slow" advTm="466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F86EDD-C4E6-484B-9AE9-902F1327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2600" dirty="0" err="1">
                <a:solidFill>
                  <a:srgbClr val="FFFFFF"/>
                </a:solidFill>
              </a:rPr>
              <a:t>Lazypredict</a:t>
            </a:r>
            <a:endParaRPr kumimoji="1" lang="ko-KR" altLang="en-US" sz="2600" dirty="0">
              <a:solidFill>
                <a:srgbClr val="FFFFFF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0863EF2-FDCC-2F41-8DE5-ABD607CEE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72" y="1940241"/>
            <a:ext cx="8253090" cy="22902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48E02A-8E68-410C-97C6-D6AEA7774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181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6"/>
    </mc:Choice>
    <mc:Fallback xmlns="">
      <p:transition spd="slow" advTm="49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A40AA4-FED2-094F-83C8-4EC17D89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kumimoji="1" lang="ko-KR" altLang="en-US" sz="4000"/>
              <a:t>연구 동기</a:t>
            </a:r>
          </a:p>
        </p:txBody>
      </p:sp>
      <p:pic>
        <p:nvPicPr>
          <p:cNvPr id="17" name="Graphic 6" descr="Magnifying glass">
            <a:extLst>
              <a:ext uri="{FF2B5EF4-FFF2-40B4-BE49-F238E27FC236}">
                <a16:creationId xmlns:a16="http://schemas.microsoft.com/office/drawing/2014/main" id="{AB3B6D31-9265-4619-8725-38ACBA30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9ED8A-7477-B74F-AC16-139866F1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kumimoji="1" lang="en-US" altLang="ko-KR" sz="2000"/>
              <a:t>Star</a:t>
            </a:r>
            <a:r>
              <a:rPr kumimoji="1" lang="ko-KR" altLang="en-US" sz="2000"/>
              <a:t>가 진화하는 과정에서 각 진화단계마다 물리량에 있어서 특징이 있음을 알게 되었다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관측된 </a:t>
            </a:r>
            <a:r>
              <a:rPr kumimoji="1" lang="en-US" altLang="ko-KR" sz="2000"/>
              <a:t>star</a:t>
            </a:r>
            <a:r>
              <a:rPr kumimoji="1" lang="ko-KR" altLang="en-US" sz="2000"/>
              <a:t>의 물리량에 대한 데이터를 보고 관측된 </a:t>
            </a:r>
            <a:r>
              <a:rPr kumimoji="1" lang="en-US" altLang="ko-KR" sz="2000"/>
              <a:t>star</a:t>
            </a:r>
            <a:r>
              <a:rPr kumimoji="1" lang="ko-KR" altLang="en-US" sz="2000"/>
              <a:t>의 진화단계를 분류하고 싶었다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3"/>
    </mc:Choice>
    <mc:Fallback xmlns="">
      <p:transition spd="slow" advTm="1234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8D478280-902E-AF42-89EE-D692B38A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060" y="17826"/>
            <a:ext cx="4942327" cy="5875495"/>
          </a:xfr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D4A75D-0C2E-0B45-9382-F00DA31B8041}"/>
              </a:ext>
            </a:extLst>
          </p:cNvPr>
          <p:cNvGrpSpPr/>
          <p:nvPr/>
        </p:nvGrpSpPr>
        <p:grpSpPr>
          <a:xfrm>
            <a:off x="2093983" y="512955"/>
            <a:ext cx="8318571" cy="5945993"/>
            <a:chOff x="2093983" y="512955"/>
            <a:chExt cx="8318571" cy="5945993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1A887C7-BE19-5848-8BF0-22BE33E20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3983" y="5893321"/>
              <a:ext cx="4455404" cy="565627"/>
            </a:xfrm>
            <a:prstGeom prst="rect">
              <a:avLst/>
            </a:prstGeom>
          </p:spPr>
        </p:pic>
        <p:pic>
          <p:nvPicPr>
            <p:cNvPr id="17" name="그림 16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E7B6F0D3-8EFD-FF45-9B09-6095A14E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387" y="512955"/>
              <a:ext cx="3863167" cy="5945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9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7"/>
    </mc:Choice>
    <mc:Fallback xmlns="">
      <p:transition spd="slow" advTm="375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58BD2E-82E0-C44D-AEEA-8D451262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2600">
                <a:solidFill>
                  <a:srgbClr val="FFFFFF"/>
                </a:solidFill>
              </a:rPr>
              <a:t>output</a:t>
            </a:r>
            <a:endParaRPr kumimoji="1" lang="ko-KR" altLang="en-US" sz="2600">
              <a:solidFill>
                <a:srgbClr val="FFFFFF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FED4338-8536-6C47-BE11-DA49CBFC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912" y="337853"/>
            <a:ext cx="7674297" cy="4547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DA2A2-CAB8-EC41-A39C-698327EA5FFC}"/>
              </a:ext>
            </a:extLst>
          </p:cNvPr>
          <p:cNvSpPr txBox="1"/>
          <p:nvPr/>
        </p:nvSpPr>
        <p:spPr>
          <a:xfrm>
            <a:off x="4159405" y="4884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5</a:t>
            </a:r>
            <a:endParaRPr kumimoji="1" lang="ko-KR" altLang="en-US" sz="2800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6AE9507-8E46-EF4C-BA50-6280CD9D0431}"/>
              </a:ext>
            </a:extLst>
          </p:cNvPr>
          <p:cNvSpPr/>
          <p:nvPr/>
        </p:nvSpPr>
        <p:spPr>
          <a:xfrm>
            <a:off x="4751256" y="5001516"/>
            <a:ext cx="401444" cy="28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1AB45-F2B7-044E-B2CF-F7CCAA0B45A4}"/>
              </a:ext>
            </a:extLst>
          </p:cNvPr>
          <p:cNvSpPr txBox="1"/>
          <p:nvPr/>
        </p:nvSpPr>
        <p:spPr>
          <a:xfrm>
            <a:off x="5362715" y="48848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초거성</a:t>
            </a:r>
            <a:endParaRPr kumimoji="1"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1EEB4-EA89-DB47-93EC-615F1C345667}"/>
              </a:ext>
            </a:extLst>
          </p:cNvPr>
          <p:cNvSpPr txBox="1"/>
          <p:nvPr/>
        </p:nvSpPr>
        <p:spPr>
          <a:xfrm>
            <a:off x="2790940" y="6253298"/>
            <a:ext cx="9155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0=Red dwarf, 1=Brown dwarf, 2=White dwarf, 3=Main Sequence, 4=Red giants, 5=Hyper giants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30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29"/>
    </mc:Choice>
    <mc:Fallback xmlns="">
      <p:transition spd="slow" advTm="2742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DEF159-5900-9141-A7D1-DCE193D2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ko-KR" altLang="en-US" sz="2600">
                <a:solidFill>
                  <a:srgbClr val="FFFFFF"/>
                </a:solidFill>
              </a:rPr>
              <a:t>느낀점</a:t>
            </a:r>
          </a:p>
        </p:txBody>
      </p:sp>
      <p:pic>
        <p:nvPicPr>
          <p:cNvPr id="7" name="Graphic 6" descr="확인 표시">
            <a:extLst>
              <a:ext uri="{FF2B5EF4-FFF2-40B4-BE49-F238E27FC236}">
                <a16:creationId xmlns:a16="http://schemas.microsoft.com/office/drawing/2014/main" id="{321B6501-B962-4639-BBC4-B21DD01D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5146" y="526009"/>
            <a:ext cx="3091146" cy="30911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4581B-A981-9044-BB13-8897DF4C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72" y="3955525"/>
            <a:ext cx="7614424" cy="1842659"/>
          </a:xfrm>
        </p:spPr>
        <p:txBody>
          <a:bodyPr>
            <a:noAutofit/>
          </a:bodyPr>
          <a:lstStyle/>
          <a:p>
            <a:r>
              <a:rPr kumimoji="1" lang="ko-KR" altLang="en-US" sz="1800" dirty="0" err="1"/>
              <a:t>머신러닝의</a:t>
            </a:r>
            <a:r>
              <a:rPr kumimoji="1" lang="ko-KR" altLang="en-US" sz="1800" dirty="0"/>
              <a:t> 편리함을 깨닫게 됨</a:t>
            </a:r>
            <a:r>
              <a:rPr kumimoji="1" lang="en-US" altLang="ko-KR" sz="1800" dirty="0"/>
              <a:t>.</a:t>
            </a:r>
          </a:p>
          <a:p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r>
              <a:rPr kumimoji="1" lang="ko-KR" altLang="en-US" sz="1800" dirty="0"/>
              <a:t>내가 관측한 데이터를 가지고 직접 분류해보고 싶다는 생각이 들었음</a:t>
            </a:r>
            <a:r>
              <a:rPr kumimoji="1" lang="en-US" altLang="ko-KR" sz="1800" dirty="0"/>
              <a:t>.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53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"/>
    </mc:Choice>
    <mc:Fallback xmlns="">
      <p:transition spd="slow" advTm="11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72F499-A928-A343-8463-666098D5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ko-KR" sz="4000"/>
              <a:t>input</a:t>
            </a:r>
            <a:endParaRPr kumimoji="1"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F83FF-8A12-944D-84D4-7B1E67AD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kumimoji="1" lang="ko-KR" altLang="en-US" sz="2000"/>
              <a:t>별의 </a:t>
            </a:r>
            <a:r>
              <a:rPr kumimoji="1" lang="en-US" altLang="ko-KR" sz="2000"/>
              <a:t>Temperature, Luminosity, Radius, Absolute magnitude</a:t>
            </a:r>
            <a:r>
              <a:rPr kumimoji="1" lang="ko-KR" altLang="en-US" sz="2000"/>
              <a:t>를 별의 진화단계를 구분하는 기준</a:t>
            </a:r>
            <a:r>
              <a:rPr kumimoji="1" lang="en-US" altLang="ko-KR" sz="2000"/>
              <a:t>(Input)</a:t>
            </a:r>
            <a:r>
              <a:rPr kumimoji="1" lang="ko-KR" altLang="en-US" sz="2000"/>
              <a:t>으로 삼았다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algn="ctr"/>
            <a:endParaRPr kumimoji="1" lang="ko-KR" altLang="en-US" sz="200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EDAE0E7-C8E9-4747-8E45-D473D7EA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60" y="2405149"/>
            <a:ext cx="10398382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1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5"/>
    </mc:Choice>
    <mc:Fallback xmlns="">
      <p:transition spd="slow" advTm="111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31EB1-EBFA-9E4E-9FD6-E956FC48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Input(</a:t>
            </a:r>
            <a:r>
              <a:rPr kumimoji="1" lang="ko-KR" altLang="en-US"/>
              <a:t>다른 물리량도 있지만 이 물리량을 선정한 이유</a:t>
            </a:r>
            <a:r>
              <a:rPr kumimoji="1" lang="en-US" altLang="ko-KR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4159E-4121-264D-90C3-58E788D1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B0DAA5-C26F-334B-9202-F8755F90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333"/>
            <a:ext cx="5818909" cy="3151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A1697E-E776-3449-A056-93169F80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88" y="3160333"/>
            <a:ext cx="6121312" cy="31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9"/>
    </mc:Choice>
    <mc:Fallback xmlns="">
      <p:transition spd="slow" advTm="80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5404-520D-4C4D-B921-29663F62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Input(</a:t>
            </a:r>
            <a:r>
              <a:rPr kumimoji="1" lang="ko-KR" altLang="en-US" dirty="0"/>
              <a:t>다른 </a:t>
            </a:r>
            <a:r>
              <a:rPr kumimoji="1" lang="ko-KR" altLang="en-US" dirty="0" err="1"/>
              <a:t>물리량도</a:t>
            </a:r>
            <a:r>
              <a:rPr kumimoji="1" lang="ko-KR" altLang="en-US" dirty="0"/>
              <a:t> 있지만 이 </a:t>
            </a:r>
            <a:r>
              <a:rPr kumimoji="1" lang="ko-KR" altLang="en-US" dirty="0" err="1"/>
              <a:t>물리량을</a:t>
            </a:r>
            <a:r>
              <a:rPr kumimoji="1" lang="ko-KR" altLang="en-US" dirty="0"/>
              <a:t> 선정한 이유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5456-5ECB-C546-B39C-023ED7ADB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B465C46-2996-0340-A756-7BA2313C0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6147"/>
            <a:ext cx="6073609" cy="3265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2B4337-002D-484D-9E6F-D0703B74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85" y="3046147"/>
            <a:ext cx="6139615" cy="32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"/>
    </mc:Choice>
    <mc:Fallback xmlns="">
      <p:transition spd="slow" advTm="9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C039A-F515-674A-A523-F051B168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코드 가공과정</a:t>
            </a:r>
            <a:endParaRPr kumimoji="1" lang="ko-KR" altLang="en-US" dirty="0"/>
          </a:p>
        </p:txBody>
      </p:sp>
      <p:pic>
        <p:nvPicPr>
          <p:cNvPr id="4" name="내용 개체 틀 3" descr="테이블이(가) 표시된 사진&#10;&#10;자동 생성된 설명">
            <a:extLst>
              <a:ext uri="{FF2B5EF4-FFF2-40B4-BE49-F238E27FC236}">
                <a16:creationId xmlns:a16="http://schemas.microsoft.com/office/drawing/2014/main" id="{A6F2D712-61ED-A440-B072-44D216EBC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25" y="1842946"/>
            <a:ext cx="5845569" cy="2197100"/>
          </a:xfrm>
          <a:prstGeom prst="rect">
            <a:avLst/>
          </a:prstGeom>
        </p:spPr>
      </p:pic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B32D9FB5-882D-9640-AA2B-F027B27C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89" y="205884"/>
            <a:ext cx="6413811" cy="2969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8BDF3B-7BD5-C143-9902-2E2C59BB1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85689"/>
            <a:ext cx="6149761" cy="37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9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6"/>
    </mc:Choice>
    <mc:Fallback xmlns="">
      <p:transition spd="slow" advTm="210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65CEE-944C-CA42-A42D-3AA172B8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kumimoji="1" lang="ko-KR" altLang="en-US" sz="2000"/>
              <a:t>특징 변수와 목표 변수를 각각 </a:t>
            </a:r>
            <a:r>
              <a:rPr kumimoji="1" lang="en-US" altLang="ko-KR" sz="2000"/>
              <a:t>X, Y</a:t>
            </a:r>
            <a:r>
              <a:rPr kumimoji="1" lang="ko-KR" altLang="en-US" sz="2000"/>
              <a:t>로 두었다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A075DC9-09A5-F84E-8A31-41BE64C4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94" y="1670241"/>
            <a:ext cx="6965850" cy="212458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462AB00-87C1-7240-B430-1F48A41E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1" y="4467644"/>
            <a:ext cx="7163135" cy="98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9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445"/>
    </mc:Choice>
    <mc:Fallback xmlns="">
      <p:transition spd="slow" advTm="64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11C07-3424-8945-9510-E7EED9E3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" y="2469077"/>
            <a:ext cx="5102351" cy="3785419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boxplot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표현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여기서 </a:t>
            </a:r>
            <a:r>
              <a:rPr kumimoji="1" lang="en-US" altLang="ko-KR" sz="2000" dirty="0"/>
              <a:t>numeric type column</a:t>
            </a:r>
            <a:r>
              <a:rPr kumimoji="1" lang="ko-KR" altLang="en-US" sz="2000" dirty="0"/>
              <a:t>이 비슷한 범위를 갖도록 </a:t>
            </a:r>
            <a:r>
              <a:rPr kumimoji="1" lang="en-US" altLang="ko-KR" sz="2000" dirty="0"/>
              <a:t>scaling</a:t>
            </a:r>
            <a:r>
              <a:rPr kumimoji="1" lang="ko-KR" altLang="en-US" sz="2000" dirty="0"/>
              <a:t> 과정을 거쳤다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42DD9B-3AA5-B945-9729-283AECBA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3" y="527372"/>
            <a:ext cx="4881961" cy="2819332"/>
          </a:xfrm>
          <a:prstGeom prst="rect">
            <a:avLst/>
          </a:prstGeom>
        </p:spPr>
      </p:pic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ABA905-A358-B44F-B1BB-DA2B49F5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43" y="4413008"/>
            <a:ext cx="4881961" cy="939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434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1"/>
    </mc:Choice>
    <mc:Fallback xmlns="">
      <p:transition spd="slow" advTm="104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A6DD0-4564-F646-9211-396278A1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" y="1365457"/>
            <a:ext cx="3822192" cy="3773010"/>
          </a:xfrm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모델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계산을 하기 위해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인코딩</a:t>
            </a:r>
            <a:r>
              <a:rPr kumimoji="1" lang="ko-KR" altLang="en-US" sz="2000" dirty="0">
                <a:solidFill>
                  <a:schemeClr val="bg1"/>
                </a:solidFill>
              </a:rPr>
              <a:t> 과정을 거쳤다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8C3CD9-0D6D-AE4A-BDC0-3F397ACD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24" y="1558724"/>
            <a:ext cx="7368392" cy="30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6"/>
    </mc:Choice>
    <mc:Fallback xmlns="">
      <p:transition spd="slow" advTm="19016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193</Words>
  <Application>Microsoft Macintosh PowerPoint</Application>
  <PresentationFormat>와이드스크린</PresentationFormat>
  <Paragraphs>41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테마</vt:lpstr>
      <vt:lpstr>항성의 물리량을 이용한 항성진화단계 분류</vt:lpstr>
      <vt:lpstr>연구 동기</vt:lpstr>
      <vt:lpstr>input</vt:lpstr>
      <vt:lpstr>Input(다른 물리량도 있지만 이 물리량을 선정한 이유)</vt:lpstr>
      <vt:lpstr>Input(다른 물리량도 있지만 이 물리량을 선정한 이유)</vt:lpstr>
      <vt:lpstr>코드 가공과정</vt:lpstr>
      <vt:lpstr>PowerPoint 프레젠테이션</vt:lpstr>
      <vt:lpstr>PowerPoint 프레젠테이션</vt:lpstr>
      <vt:lpstr>PowerPoint 프레젠테이션</vt:lpstr>
      <vt:lpstr>PowerPoint 프레젠테이션</vt:lpstr>
      <vt:lpstr>모델</vt:lpstr>
      <vt:lpstr>모델</vt:lpstr>
      <vt:lpstr>Decision tree</vt:lpstr>
      <vt:lpstr>                        KNN</vt:lpstr>
      <vt:lpstr>               LogisticRegression</vt:lpstr>
      <vt:lpstr>                        SVM</vt:lpstr>
      <vt:lpstr>accuracy 외의 값 확인</vt:lpstr>
      <vt:lpstr>Lazypredict</vt:lpstr>
      <vt:lpstr>Lazypredict</vt:lpstr>
      <vt:lpstr>PowerPoint 프레젠테이션</vt:lpstr>
      <vt:lpstr>output</vt:lpstr>
      <vt:lpstr>느낀점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항성의 물리량을 이용한 항성진화단계 분류</dc:title>
  <dc:creator>이정인</dc:creator>
  <cp:lastModifiedBy>이정인</cp:lastModifiedBy>
  <cp:revision>17</cp:revision>
  <dcterms:created xsi:type="dcterms:W3CDTF">2021-12-12T12:37:04Z</dcterms:created>
  <dcterms:modified xsi:type="dcterms:W3CDTF">2024-08-17T21:37:11Z</dcterms:modified>
</cp:coreProperties>
</file>